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348" r:id="rId12"/>
    <p:sldId id="274" r:id="rId13"/>
    <p:sldId id="273" r:id="rId14"/>
    <p:sldId id="351" r:id="rId15"/>
    <p:sldId id="276" r:id="rId16"/>
    <p:sldId id="277" r:id="rId17"/>
    <p:sldId id="279" r:id="rId18"/>
    <p:sldId id="280" r:id="rId19"/>
    <p:sldId id="281" r:id="rId20"/>
    <p:sldId id="298" r:id="rId21"/>
    <p:sldId id="324" r:id="rId22"/>
    <p:sldId id="282" r:id="rId23"/>
    <p:sldId id="299" r:id="rId24"/>
    <p:sldId id="301" r:id="rId25"/>
    <p:sldId id="294" r:id="rId26"/>
    <p:sldId id="288" r:id="rId27"/>
    <p:sldId id="328" r:id="rId28"/>
    <p:sldId id="293" r:id="rId29"/>
    <p:sldId id="325" r:id="rId30"/>
    <p:sldId id="302" r:id="rId31"/>
    <p:sldId id="305" r:id="rId32"/>
    <p:sldId id="326" r:id="rId33"/>
    <p:sldId id="314" r:id="rId34"/>
    <p:sldId id="312" r:id="rId35"/>
    <p:sldId id="315" r:id="rId36"/>
    <p:sldId id="269" r:id="rId37"/>
    <p:sldId id="306" r:id="rId38"/>
    <p:sldId id="320" r:id="rId39"/>
    <p:sldId id="327" r:id="rId40"/>
    <p:sldId id="260" r:id="rId41"/>
    <p:sldId id="332" r:id="rId42"/>
    <p:sldId id="353" r:id="rId43"/>
    <p:sldId id="331" r:id="rId44"/>
    <p:sldId id="329" r:id="rId45"/>
    <p:sldId id="350" r:id="rId46"/>
    <p:sldId id="333" r:id="rId47"/>
    <p:sldId id="334" r:id="rId48"/>
    <p:sldId id="337" r:id="rId49"/>
    <p:sldId id="352" r:id="rId50"/>
    <p:sldId id="339" r:id="rId51"/>
    <p:sldId id="335" r:id="rId52"/>
    <p:sldId id="346" r:id="rId53"/>
    <p:sldId id="340" r:id="rId54"/>
    <p:sldId id="341" r:id="rId55"/>
    <p:sldId id="342" r:id="rId56"/>
    <p:sldId id="343" r:id="rId57"/>
    <p:sldId id="344" r:id="rId58"/>
    <p:sldId id="349" r:id="rId59"/>
    <p:sldId id="336" r:id="rId60"/>
  </p:sldIdLst>
  <p:sldSz cx="12192000" cy="6858000"/>
  <p:notesSz cx="6858000" cy="9144000"/>
  <p:embeddedFontLst>
    <p:embeddedFont>
      <p:font typeface="Edwardian Script ITC" panose="030303020407070D0804" pitchFamily="66" charset="0"/>
      <p:regular r:id="rId62"/>
    </p:embeddedFont>
    <p:embeddedFont>
      <p:font typeface="Colonna MT" panose="04020805060202030203" pitchFamily="82" charset="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Wingdings 2" panose="05020102010507070707" pitchFamily="18" charset="2"/>
      <p:regular r:id="rId68"/>
    </p:embeddedFont>
    <p:embeddedFont>
      <p:font typeface="Cambria Math" panose="02040503050406030204" pitchFamily="18" charset="0"/>
      <p:regular r:id="rId69"/>
    </p:embeddedFont>
    <p:embeddedFont>
      <p:font typeface="等线" panose="02010600030101010101" pitchFamily="2" charset="-122"/>
      <p:regular r:id="rId70"/>
      <p:bold r:id="rId7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872" autoAdjust="0"/>
  </p:normalViewPr>
  <p:slideViewPr>
    <p:cSldViewPr snapToGrid="0">
      <p:cViewPr varScale="1">
        <p:scale>
          <a:sx n="81" d="100"/>
          <a:sy n="81" d="100"/>
        </p:scale>
        <p:origin x="677" y="53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47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1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2022/4/20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slide" Target="slide43.xml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11" Type="http://schemas.openxmlformats.org/officeDocument/2006/relationships/slide" Target="slide43.xml"/><Relationship Id="rId5" Type="http://schemas.openxmlformats.org/officeDocument/2006/relationships/image" Target="../media/image16.png"/><Relationship Id="rId10" Type="http://schemas.openxmlformats.org/officeDocument/2006/relationships/image" Target="../media/image12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slide" Target="slide4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4.png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43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4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slide" Target="slide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slide" Target="slide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slide" Target="slide43.xml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4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3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9" Type="http://schemas.openxmlformats.org/officeDocument/2006/relationships/slide" Target="slide39.xml"/><Relationship Id="rId21" Type="http://schemas.openxmlformats.org/officeDocument/2006/relationships/slide" Target="slide21.xml"/><Relationship Id="rId34" Type="http://schemas.openxmlformats.org/officeDocument/2006/relationships/slide" Target="slide34.xml"/><Relationship Id="rId42" Type="http://schemas.openxmlformats.org/officeDocument/2006/relationships/slide" Target="slide44.xml"/><Relationship Id="rId47" Type="http://schemas.openxmlformats.org/officeDocument/2006/relationships/slide" Target="slide49.xml"/><Relationship Id="rId50" Type="http://schemas.openxmlformats.org/officeDocument/2006/relationships/slide" Target="slide52.xml"/><Relationship Id="rId55" Type="http://schemas.openxmlformats.org/officeDocument/2006/relationships/slide" Target="slide57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38" Type="http://schemas.openxmlformats.org/officeDocument/2006/relationships/slide" Target="slide38.xml"/><Relationship Id="rId46" Type="http://schemas.openxmlformats.org/officeDocument/2006/relationships/slide" Target="slide48.xml"/><Relationship Id="rId2" Type="http://schemas.openxmlformats.org/officeDocument/2006/relationships/notesSlide" Target="../notesSlides/notesSlide33.xml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29" Type="http://schemas.openxmlformats.org/officeDocument/2006/relationships/slide" Target="slide29.xml"/><Relationship Id="rId41" Type="http://schemas.openxmlformats.org/officeDocument/2006/relationships/slide" Target="slide42.xml"/><Relationship Id="rId54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37" Type="http://schemas.openxmlformats.org/officeDocument/2006/relationships/slide" Target="slide37.xml"/><Relationship Id="rId40" Type="http://schemas.openxmlformats.org/officeDocument/2006/relationships/slide" Target="slide40.xml"/><Relationship Id="rId45" Type="http://schemas.openxmlformats.org/officeDocument/2006/relationships/slide" Target="slide47.xml"/><Relationship Id="rId53" Type="http://schemas.openxmlformats.org/officeDocument/2006/relationships/slide" Target="slide55.xml"/><Relationship Id="rId58" Type="http://schemas.openxmlformats.org/officeDocument/2006/relationships/slide" Target="slide41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36" Type="http://schemas.openxmlformats.org/officeDocument/2006/relationships/slide" Target="slide36.xml"/><Relationship Id="rId49" Type="http://schemas.openxmlformats.org/officeDocument/2006/relationships/slide" Target="slide51.xml"/><Relationship Id="rId57" Type="http://schemas.openxmlformats.org/officeDocument/2006/relationships/slide" Target="slide59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31" Type="http://schemas.openxmlformats.org/officeDocument/2006/relationships/slide" Target="slide31.xml"/><Relationship Id="rId44" Type="http://schemas.openxmlformats.org/officeDocument/2006/relationships/slide" Target="slide46.xml"/><Relationship Id="rId52" Type="http://schemas.openxmlformats.org/officeDocument/2006/relationships/slide" Target="slide54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35" Type="http://schemas.openxmlformats.org/officeDocument/2006/relationships/slide" Target="slide35.xml"/><Relationship Id="rId43" Type="http://schemas.openxmlformats.org/officeDocument/2006/relationships/slide" Target="slide45.xml"/><Relationship Id="rId48" Type="http://schemas.openxmlformats.org/officeDocument/2006/relationships/slide" Target="slide50.xml"/><Relationship Id="rId56" Type="http://schemas.openxmlformats.org/officeDocument/2006/relationships/slide" Target="slide58.xml"/><Relationship Id="rId8" Type="http://schemas.openxmlformats.org/officeDocument/2006/relationships/slide" Target="slide8.xml"/><Relationship Id="rId51" Type="http://schemas.openxmlformats.org/officeDocument/2006/relationships/slide" Target="slide53.xml"/><Relationship Id="rId3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9.jpeg"/><Relationship Id="rId7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0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slide" Target="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6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22768821</a:t>
            </a:r>
          </a:p>
          <a:p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4" y="2655506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584174"/>
              <a:chOff x="1065353" y="2659380"/>
              <a:chExt cx="10150155" cy="35841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The Construction of the Coordinate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𝐅𝐮𝐥𝐥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𝐒𝐞𝐭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𝐨𝐟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AxMath" r:id="rId7" imgW="4685400" imgH="936360" progId="Equation.AxMath">
                  <p:embed/>
                </p:oleObj>
              </mc:Choice>
              <mc:Fallback>
                <p:oleObj name="AxMath" r:id="rId7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7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8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9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92579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3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  <a:effectLst>
            <a:softEdge rad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sub>
                    </m:sSub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𝐃𝐞𝐧𝐬𝐢𝐭𝐲</m:t>
                    </m:r>
                    <m:d>
                      <m:d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zh-CN" altLang="en-US" dirty="0">
                    <a:latin typeface="+mj-lt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crowd density defined in our model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Not too small nor too large – realistic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Avoids unnecessary complexity.</a:t>
                </a:r>
              </a:p>
              <a:p>
                <a:pPr marL="800100"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Greenshields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speed-density linear model (Ref. 3 in the essay)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or 0.8 m/s in reality is the maximum speed of a passenger)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73435"/>
              </p:ext>
            </p:extLst>
          </p:nvPr>
        </p:nvGraphicFramePr>
        <p:xfrm>
          <a:off x="6095996" y="4044439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AxMath" r:id="rId7" imgW="3052440" imgH="213840" progId="Equation.AxMath">
                  <p:embed/>
                </p:oleObj>
              </mc:Choice>
              <mc:Fallback>
                <p:oleObj name="AxMath" r:id="rId7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5996" y="4044439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AxMath" r:id="rId9" imgW="4313520" imgH="380880" progId="Equation.AxMath">
                  <p:embed/>
                </p:oleObj>
              </mc:Choice>
              <mc:Fallback>
                <p:oleObj name="AxMath" r:id="rId9" imgW="4313520" imgH="3808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84CC44-58AA-4394-9CB4-E81E839BB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/>
          <p:cNvSpPr/>
          <p:nvPr/>
        </p:nvSpPr>
        <p:spPr>
          <a:xfrm>
            <a:off x="7285350" y="5067681"/>
            <a:ext cx="2026920" cy="166281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558271"/>
              </p:ext>
            </p:extLst>
          </p:nvPr>
        </p:nvGraphicFramePr>
        <p:xfrm>
          <a:off x="1759945" y="5443936"/>
          <a:ext cx="6976413" cy="122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AxMath" r:id="rId12" imgW="4402440" imgH="774360" progId="Equation.AxMath">
                  <p:embed/>
                </p:oleObj>
              </mc:Choice>
              <mc:Fallback>
                <p:oleObj name="AxMath" r:id="rId12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9945" y="5443936"/>
                        <a:ext cx="6976413" cy="122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Demo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Overall Recursion Formula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2019663"/>
            <a:chOff x="5407719" y="4252044"/>
            <a:chExt cx="5460047" cy="25834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7103580" y="6441840"/>
              <a:ext cx="2068324" cy="39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Analysis of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3253370" y="2186143"/>
            <a:ext cx="4594557" cy="1214104"/>
            <a:chOff x="2730855" y="3059668"/>
            <a:chExt cx="4594557" cy="12141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  <a:endCxn id="11" idx="1"/>
            </p:cNvCxnSpPr>
            <p:nvPr/>
          </p:nvCxnSpPr>
          <p:spPr>
            <a:xfrm flipV="1">
              <a:off x="3595217" y="3244334"/>
              <a:ext cx="499311" cy="32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3001658" y="3894225"/>
              <a:ext cx="1495249" cy="19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4496907" y="3904440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Description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409908"/>
              </p:ext>
            </p:extLst>
          </p:nvPr>
        </p:nvGraphicFramePr>
        <p:xfrm>
          <a:off x="1802605" y="3183391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2605" y="3183391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Conversion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8181"/>
              </p:ext>
            </p:extLst>
          </p:nvPr>
        </p:nvGraphicFramePr>
        <p:xfrm>
          <a:off x="3689317" y="2577995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17" y="2577995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664556"/>
              </p:ext>
            </p:extLst>
          </p:nvPr>
        </p:nvGraphicFramePr>
        <p:xfrm>
          <a:off x="3973369" y="350320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3369" y="350320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881928" y="3969631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Concepts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Results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938023C2-10B3-4D84-BFDA-E0E076319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Qualitative 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Semi-Quantitative Analysis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3" y="2969001"/>
            <a:ext cx="8693951" cy="30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Quantitative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45870" cy="3636511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1195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567635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0C9049-2BB3-4EC8-B364-77575C3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Results of Simulation: Graphs</a:t>
            </a:r>
          </a:p>
        </p:txBody>
      </p:sp>
      <p:sp>
        <p:nvSpPr>
          <p:cNvPr id="4" name="矩形 3"/>
          <p:cNvSpPr/>
          <p:nvPr/>
        </p:nvSpPr>
        <p:spPr>
          <a:xfrm>
            <a:off x="-373381" y="-344229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3545" y="501697"/>
            <a:ext cx="10125075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43545" y="343780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39322" y="2618500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Simulation: Analysis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utilized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No possibility of offering seats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8394" y="5363635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5876A-F4F4-4748-8987-5D262645E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35030" r="23074" b="25333"/>
          <a:stretch/>
        </p:blipFill>
        <p:spPr>
          <a:xfrm>
            <a:off x="6385438" y="2901142"/>
            <a:ext cx="5296794" cy="2192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60823" y="5025081"/>
            <a:ext cx="4986137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In a word, in disembarking, it’s possible to optimize boarding time and satisfaction at the same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DA4E950-3278-4104-9B5B-8D26E1D19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1F53B735-30B6-4C48-895E-C441E0502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Results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Conclusion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4F04DD93-FD7E-4678-B4B6-1929298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Occupational Rate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Optimisation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Optimal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Boarding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8963" y="5133901"/>
            <a:ext cx="607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Flow Chart for the Optimal Boarding Method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F83C8-D083-4BD1-948C-ADF876410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553252"/>
            <a:ext cx="661060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53218" y="5845282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The Structure of Our Model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2FC2B64A-8CBD-448D-A3CC-71C118882F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8075" y="2486346"/>
            <a:ext cx="5629824" cy="288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30" y1="40415" x2="51630" y2="40415"/>
                        <a14:foregroundMark x1="55435" y1="40933" x2="55435" y2="40933"/>
                        <a14:foregroundMark x1="50543" y1="45078" x2="50543" y2="45078"/>
                        <a14:backgroundMark x1="57065" y1="35751" x2="57065" y2="36788"/>
                        <a14:backgroundMark x1="47826" y1="43005" x2="47826" y2="43005"/>
                      </a14:backgroundRemoval>
                    </a14:imgEffect>
                    <a14:imgEffect>
                      <a14:artisticMarker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副标题 2">
            <a:extLst>
              <a:ext uri="{FF2B5EF4-FFF2-40B4-BE49-F238E27FC236}">
                <a16:creationId xmlns:a16="http://schemas.microsoft.com/office/drawing/2014/main" id="{942A76EF-E78D-4866-A6BD-B31B6A01B3B4}"/>
              </a:ext>
            </a:extLst>
          </p:cNvPr>
          <p:cNvSpPr txBox="1">
            <a:spLocks/>
          </p:cNvSpPr>
          <p:nvPr/>
        </p:nvSpPr>
        <p:spPr>
          <a:xfrm>
            <a:off x="810001" y="5280847"/>
            <a:ext cx="10572000" cy="13827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+mj-lt"/>
                <a:cs typeface="Times New Roman" panose="02020603050405020304" pitchFamily="18" charset="0"/>
              </a:rPr>
              <a:t>IMMC </a:t>
            </a:r>
            <a:r>
              <a:rPr lang="en-US" altLang="zh-CN" b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22768821</a:t>
            </a:r>
          </a:p>
          <a:p>
            <a:pPr algn="l"/>
            <a:r>
              <a:rPr lang="en-US" altLang="zh-CN" b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  <a:endParaRPr lang="en-US" altLang="zh-CN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8B9214D-2699-4F79-B78C-C76F8EFB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568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2818" cy="4380697"/>
          </a:xfrm>
        </p:spPr>
        <p:txBody>
          <a:bodyPr numCol="4" anchor="t">
            <a:noAutofit/>
          </a:bodyPr>
          <a:lstStyle/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 Part 1 The Structure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P4 Model Analysis &amp; Structure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P5 Passengers’ Behaviour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P6 Critical Assumptions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P7 Definitions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P8 Part 2 Analysis of the Problem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P9 Overview of Math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P10 The Construction of the Coordinate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P11 Full Set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v↔Distribution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Distribution↔P_v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P_v↔Density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(A)↔v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P14 Passenger Demo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P15 Overall Recursion Formula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P16 Congestion: Analysis of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P17 Congestion: State Description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P18 Congestion: State Conversion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P19 Total Time: Concepts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P20 Total Time: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P21 Part 3 Optimization and Its Applications (Disembarking)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Qualitative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Semi-Quantitative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P24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Quantitative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P25 Satisfactory Index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P26 Results of Simulation: Graphs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P27 Results of Simulation: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P28 Modelling &amp; Optimization of Disembarking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P29 Part 4 Sensitivity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P30 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P31 Sensitivity Analysis: Conclusion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P32 Part 5 Extensions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P33 Coordinates: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P34 Coordinates: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P35 Optimisation: Occupational Rate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P36 Optimisation: Optimal Boarding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P37 Conclusion: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P38 Conclusion: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P39 Part 6 Conclusion &amp; Reflection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P40 Strengths &amp; Weaknesses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Appendix</a:t>
            </a:r>
            <a:endParaRPr lang="en-GB" altLang="zh-CN" sz="8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 Explanation for Velocity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Why D=4?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Using Matrixes to Describe Passenger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Mathematical (Algebraic) Simplifications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 Essence behind Our Mathematical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 Calculation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l_i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 Reasons behind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 Core of the Disembarking Task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Satisfactory Index: Factors &amp; Weights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How?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Case 1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Case 1 Result 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Case 1 Result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Case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Case 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Block </a:t>
            </a:r>
            <a:r>
              <a:rPr lang="en-GB" altLang="zh-CN" sz="1000" b="1" dirty="0" smtClean="0">
                <a:solidFill>
                  <a:schemeClr val="accent1"/>
                </a:solidFill>
                <a:latin typeface="+mj-lt"/>
                <a:hlinkClick r:id="rId5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Division</a:t>
            </a:r>
            <a:endParaRPr lang="en-GB" altLang="zh-CN" sz="1000" b="1" dirty="0" smtClean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 smtClean="0">
                <a:solidFill>
                  <a:schemeClr val="accent1"/>
                </a:solidFill>
                <a:latin typeface="+mj-lt"/>
              </a:rPr>
              <a:t>Watch the demonstrations of the optimal boarding strategy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任意多边形 19">
            <a:hlinkClick r:id="rId58" action="ppaction://hlinksldjump"/>
            <a:extLst>
              <a:ext uri="{FF2B5EF4-FFF2-40B4-BE49-F238E27FC236}">
                <a16:creationId xmlns:a16="http://schemas.microsoft.com/office/drawing/2014/main" id="{1554E171-1FD0-4DC1-8DFB-E2FAEAD744C2}"/>
              </a:ext>
            </a:extLst>
          </p:cNvPr>
          <p:cNvSpPr/>
          <p:nvPr/>
        </p:nvSpPr>
        <p:spPr>
          <a:xfrm flipH="1">
            <a:off x="0" y="6617392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An Explanation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Velocity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6351385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GB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GB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8197" r="-10070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9" t="-8197" r="-93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B9A3ABE-E2F8-44C4-AF96-4428AE6FC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83BA4-25BC-4477-9228-CD5230333E8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45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46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3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4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>
                <a:noAutofit/>
              </a:bodyPr>
              <a:lstStyle/>
              <a:p>
                <a:r>
                  <a:rPr lang="en-US" altLang="zh-CN" dirty="0">
                    <a:latin typeface="+mj-lt"/>
                    <a:cs typeface="Times New Roman" panose="02020603050405020304" pitchFamily="18" charset="0"/>
                  </a:rPr>
                  <a:t>The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are moving.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can be calculated by accumulating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all the time steps and selecting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1)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element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moving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not moving) according to the definition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It’s easy to prove mathematically that the formula is correct according to the definition of matrix multiplication.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Linearity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0066" y="2665706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AxMath" r:id="rId6" imgW="1718604" imgH="431727" progId="Equation.AxMath">
                  <p:embed/>
                </p:oleObj>
              </mc:Choice>
              <mc:Fallback>
                <p:oleObj name="AxMath" r:id="rId6" imgW="1718604" imgH="431727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2B193A8-64DB-4B53-A753-C9D302A76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6" y="2665706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>
                <a:solidFill>
                  <a:srgbClr val="21048A"/>
                </a:solidFill>
              </a:rPr>
              <a:pPr/>
              <a:t>49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Passengers’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Behaviour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6363" y="5234592"/>
            <a:ext cx="423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Flow Chart of Boarding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A186F057-E9D7-446B-9ADA-376249488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58" y="2578813"/>
            <a:ext cx="8945082" cy="23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 does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mean to us?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we’ve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 and concise.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Index: Factors &amp; Weights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three factors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C1141E-4F99-42E1-A37B-2C451FFE2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How?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6672471" y="6330644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Fig. Sigmoid Model Demonstration</a:t>
            </a:r>
          </a:p>
        </p:txBody>
      </p:sp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0734B37-BEAE-473B-ACCB-472C0C84E0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71" y="1937956"/>
            <a:ext cx="4383061" cy="42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1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85712"/>
            <a:chOff x="47613" y="3050706"/>
            <a:chExt cx="11334385" cy="2585712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561582" y="5328641"/>
              <a:ext cx="4306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3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88563"/>
            <a:chOff x="619016" y="2983694"/>
            <a:chExt cx="10145770" cy="27885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3983895" y="5464480"/>
              <a:ext cx="343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52040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31E49808-C5BA-415C-8077-27F4A5DAF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CF242F1-761F-4E69-BC2C-2AA271CFB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29" y="2230885"/>
            <a:ext cx="9530542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</TotalTime>
  <Words>2743</Words>
  <Application>Microsoft Office PowerPoint</Application>
  <PresentationFormat>宽屏</PresentationFormat>
  <Paragraphs>593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Edwardian Script ITC</vt:lpstr>
      <vt:lpstr>Colonna MT</vt:lpstr>
      <vt:lpstr>Calibri</vt:lpstr>
      <vt:lpstr>Wingdings 2</vt:lpstr>
      <vt:lpstr>Wingdings</vt:lpstr>
      <vt:lpstr>Cambria Math</vt:lpstr>
      <vt:lpstr>等线</vt:lpstr>
      <vt:lpstr>Times New Roman</vt:lpstr>
      <vt:lpstr>宋体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Passengers’ Behaviour</vt:lpstr>
      <vt:lpstr>Critical Assumptions</vt:lpstr>
      <vt:lpstr>Definitions</vt:lpstr>
      <vt:lpstr>Part 2 Analysis of the Problem</vt:lpstr>
      <vt:lpstr>Overview of Math Model</vt:lpstr>
      <vt:lpstr>The Construction of the Coordinate</vt:lpstr>
      <vt:lpstr>Full Set of v↔Distribution</vt:lpstr>
      <vt:lpstr>Distribution↔P_v</vt:lpstr>
      <vt:lpstr>P_v↔Density(A)↔v </vt:lpstr>
      <vt:lpstr>Passenger Demo</vt:lpstr>
      <vt:lpstr>Overall Recursion Formula</vt:lpstr>
      <vt:lpstr>Congestion: Analysis of States</vt:lpstr>
      <vt:lpstr>Congestion: State Description</vt:lpstr>
      <vt:lpstr>Congestion: State Conversion</vt:lpstr>
      <vt:lpstr>Total Time: Concepts</vt:lpstr>
      <vt:lpstr>Total Time: Results</vt:lpstr>
      <vt:lpstr>Part 3 Optimization and Its Applications (Disembarking)</vt:lpstr>
      <vt:lpstr>Parallelity: Qualitative </vt:lpstr>
      <vt:lpstr>Parallelity: Semi-Quantitative Analysis</vt:lpstr>
      <vt:lpstr>Parallelity: Quantitative</vt:lpstr>
      <vt:lpstr>Satisfactory Index</vt:lpstr>
      <vt:lpstr>Results of Simulation: Graphs</vt:lpstr>
      <vt:lpstr>Results of Simulation: Analysis</vt:lpstr>
      <vt:lpstr>Modelling &amp; Optimization of Disembarking</vt:lpstr>
      <vt:lpstr>Part 4 Sensitivity Analysis</vt:lpstr>
      <vt:lpstr>Sensitivity Analysis: Results</vt:lpstr>
      <vt:lpstr>Sensitivity Analysis: Conclusion</vt:lpstr>
      <vt:lpstr>Part 5 Extensions of Our Model</vt:lpstr>
      <vt:lpstr>Coordinates: Flying Wing</vt:lpstr>
      <vt:lpstr>Coordinates: TETA</vt:lpstr>
      <vt:lpstr>Optimisation: Occupational Rate</vt:lpstr>
      <vt:lpstr>Optimisation: Optimal Boarding Method</vt:lpstr>
      <vt:lpstr>Conclusion: Flying Wing</vt:lpstr>
      <vt:lpstr>Conclusion: TETA</vt:lpstr>
      <vt:lpstr>Part 6 Conclusion &amp; Reflection </vt:lpstr>
      <vt:lpstr>Strengths &amp; Weaknesses</vt:lpstr>
      <vt:lpstr>Thanks For Listening!</vt:lpstr>
      <vt:lpstr>Part 7 Appendix</vt:lpstr>
      <vt:lpstr>Hyperlinks</vt:lpstr>
      <vt:lpstr>An Explanation for Velocity</vt:lpstr>
      <vt:lpstr>Why D=4?</vt:lpstr>
      <vt:lpstr>Using Matrixes to Describe Passenger States</vt:lpstr>
      <vt:lpstr>Mathematical (Algebraic) Simplifications</vt:lpstr>
      <vt:lpstr>The Essence behind Our Mathematical Model</vt:lpstr>
      <vt:lpstr>The Calculation of l_i (A)</vt:lpstr>
      <vt:lpstr>The Reasons behind Parallelity</vt:lpstr>
      <vt:lpstr>The Core of the Disembarking Task</vt:lpstr>
      <vt:lpstr>Satisfactory Index: Factors &amp; Weights</vt:lpstr>
      <vt:lpstr>Sensitivity Analysis: How?</vt:lpstr>
      <vt:lpstr>Sensitivity Analysis: Case 1 Method</vt:lpstr>
      <vt:lpstr>Sensitivity Analysis: Case 1 Result 1</vt:lpstr>
      <vt:lpstr>Sensitivity Analysis: Case 1 Result 2</vt:lpstr>
      <vt:lpstr>Sensitivity Analysis: Case 2</vt:lpstr>
      <vt:lpstr>Sensitivity Analysis: Case 3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306</cp:revision>
  <dcterms:created xsi:type="dcterms:W3CDTF">2022-04-09T13:58:34Z</dcterms:created>
  <dcterms:modified xsi:type="dcterms:W3CDTF">2022-04-20T13:09:19Z</dcterms:modified>
</cp:coreProperties>
</file>